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0" r:id="rId3"/>
    <p:sldId id="269" r:id="rId4"/>
    <p:sldId id="270" r:id="rId5"/>
    <p:sldId id="263" r:id="rId6"/>
    <p:sldId id="272" r:id="rId7"/>
    <p:sldId id="262" r:id="rId8"/>
    <p:sldId id="271" r:id="rId9"/>
    <p:sldId id="264"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5" d="100"/>
          <a:sy n="65" d="100"/>
        </p:scale>
        <p:origin x="316"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A44AEA-090A-49B7-931F-ECA0B71E509B}" type="datetimeFigureOut">
              <a:rPr lang="it-IT" smtClean="0"/>
              <a:t>22/09/2021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F570CA-6DAD-467D-A94B-C7DE297A5BD6}" type="slidenum">
              <a:rPr lang="it-IT" smtClean="0"/>
              <a:t>‹N›</a:t>
            </a:fld>
            <a:endParaRPr lang="it-IT"/>
          </a:p>
        </p:txBody>
      </p:sp>
    </p:spTree>
    <p:extLst>
      <p:ext uri="{BB962C8B-B14F-4D97-AF65-F5344CB8AC3E}">
        <p14:creationId xmlns:p14="http://schemas.microsoft.com/office/powerpoint/2010/main" val="3698880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36F570CA-6DAD-467D-A94B-C7DE297A5BD6}" type="slidenum">
              <a:rPr lang="it-IT" smtClean="0"/>
              <a:t>2</a:t>
            </a:fld>
            <a:endParaRPr lang="it-IT"/>
          </a:p>
        </p:txBody>
      </p:sp>
    </p:spTree>
    <p:extLst>
      <p:ext uri="{BB962C8B-B14F-4D97-AF65-F5344CB8AC3E}">
        <p14:creationId xmlns:p14="http://schemas.microsoft.com/office/powerpoint/2010/main" val="288572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36F570CA-6DAD-467D-A94B-C7DE297A5BD6}" type="slidenum">
              <a:rPr lang="it-IT" smtClean="0"/>
              <a:t>3</a:t>
            </a:fld>
            <a:endParaRPr lang="it-IT"/>
          </a:p>
        </p:txBody>
      </p:sp>
    </p:spTree>
    <p:extLst>
      <p:ext uri="{BB962C8B-B14F-4D97-AF65-F5344CB8AC3E}">
        <p14:creationId xmlns:p14="http://schemas.microsoft.com/office/powerpoint/2010/main" val="8862791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36F570CA-6DAD-467D-A94B-C7DE297A5BD6}" type="slidenum">
              <a:rPr lang="it-IT" smtClean="0"/>
              <a:t>4</a:t>
            </a:fld>
            <a:endParaRPr lang="it-IT"/>
          </a:p>
        </p:txBody>
      </p:sp>
    </p:spTree>
    <p:extLst>
      <p:ext uri="{BB962C8B-B14F-4D97-AF65-F5344CB8AC3E}">
        <p14:creationId xmlns:p14="http://schemas.microsoft.com/office/powerpoint/2010/main" val="4035923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36F570CA-6DAD-467D-A94B-C7DE297A5BD6}" type="slidenum">
              <a:rPr lang="it-IT" smtClean="0"/>
              <a:t>5</a:t>
            </a:fld>
            <a:endParaRPr lang="it-IT"/>
          </a:p>
        </p:txBody>
      </p:sp>
    </p:spTree>
    <p:extLst>
      <p:ext uri="{BB962C8B-B14F-4D97-AF65-F5344CB8AC3E}">
        <p14:creationId xmlns:p14="http://schemas.microsoft.com/office/powerpoint/2010/main" val="2262832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36F570CA-6DAD-467D-A94B-C7DE297A5BD6}" type="slidenum">
              <a:rPr lang="it-IT" smtClean="0"/>
              <a:t>6</a:t>
            </a:fld>
            <a:endParaRPr lang="it-IT"/>
          </a:p>
        </p:txBody>
      </p:sp>
    </p:spTree>
    <p:extLst>
      <p:ext uri="{BB962C8B-B14F-4D97-AF65-F5344CB8AC3E}">
        <p14:creationId xmlns:p14="http://schemas.microsoft.com/office/powerpoint/2010/main" val="4160508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36F570CA-6DAD-467D-A94B-C7DE297A5BD6}" type="slidenum">
              <a:rPr lang="it-IT" smtClean="0"/>
              <a:t>7</a:t>
            </a:fld>
            <a:endParaRPr lang="it-IT"/>
          </a:p>
        </p:txBody>
      </p:sp>
    </p:spTree>
    <p:extLst>
      <p:ext uri="{BB962C8B-B14F-4D97-AF65-F5344CB8AC3E}">
        <p14:creationId xmlns:p14="http://schemas.microsoft.com/office/powerpoint/2010/main" val="35096021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36F570CA-6DAD-467D-A94B-C7DE297A5BD6}" type="slidenum">
              <a:rPr lang="it-IT" smtClean="0"/>
              <a:t>8</a:t>
            </a:fld>
            <a:endParaRPr lang="it-IT"/>
          </a:p>
        </p:txBody>
      </p:sp>
    </p:spTree>
    <p:extLst>
      <p:ext uri="{BB962C8B-B14F-4D97-AF65-F5344CB8AC3E}">
        <p14:creationId xmlns:p14="http://schemas.microsoft.com/office/powerpoint/2010/main" val="3894743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36F570CA-6DAD-467D-A94B-C7DE297A5BD6}" type="slidenum">
              <a:rPr lang="it-IT" smtClean="0"/>
              <a:t>9</a:t>
            </a:fld>
            <a:endParaRPr lang="it-IT"/>
          </a:p>
        </p:txBody>
      </p:sp>
    </p:spTree>
    <p:extLst>
      <p:ext uri="{BB962C8B-B14F-4D97-AF65-F5344CB8AC3E}">
        <p14:creationId xmlns:p14="http://schemas.microsoft.com/office/powerpoint/2010/main" val="677731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722462B6-5C9A-4645-AE0B-25D1EDA60A4D}" type="datetimeFigureOut">
              <a:rPr lang="it-IT" smtClean="0"/>
              <a:t>22/09/2021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056B25A-F670-4BB2-9C9C-F94519F00E36}" type="slidenum">
              <a:rPr lang="it-IT" smtClean="0"/>
              <a:t>‹N›</a:t>
            </a:fld>
            <a:endParaRPr lang="it-IT"/>
          </a:p>
        </p:txBody>
      </p:sp>
    </p:spTree>
    <p:extLst>
      <p:ext uri="{BB962C8B-B14F-4D97-AF65-F5344CB8AC3E}">
        <p14:creationId xmlns:p14="http://schemas.microsoft.com/office/powerpoint/2010/main" val="892476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22462B6-5C9A-4645-AE0B-25D1EDA60A4D}" type="datetimeFigureOut">
              <a:rPr lang="it-IT" smtClean="0"/>
              <a:t>22/09/2021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056B25A-F670-4BB2-9C9C-F94519F00E36}" type="slidenum">
              <a:rPr lang="it-IT" smtClean="0"/>
              <a:t>‹N›</a:t>
            </a:fld>
            <a:endParaRPr lang="it-IT"/>
          </a:p>
        </p:txBody>
      </p:sp>
    </p:spTree>
    <p:extLst>
      <p:ext uri="{BB962C8B-B14F-4D97-AF65-F5344CB8AC3E}">
        <p14:creationId xmlns:p14="http://schemas.microsoft.com/office/powerpoint/2010/main" val="2201195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22462B6-5C9A-4645-AE0B-25D1EDA60A4D}" type="datetimeFigureOut">
              <a:rPr lang="it-IT" smtClean="0"/>
              <a:t>22/09/2021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056B25A-F670-4BB2-9C9C-F94519F00E36}" type="slidenum">
              <a:rPr lang="it-IT" smtClean="0"/>
              <a:t>‹N›</a:t>
            </a:fld>
            <a:endParaRPr lang="it-IT"/>
          </a:p>
        </p:txBody>
      </p:sp>
    </p:spTree>
    <p:extLst>
      <p:ext uri="{BB962C8B-B14F-4D97-AF65-F5344CB8AC3E}">
        <p14:creationId xmlns:p14="http://schemas.microsoft.com/office/powerpoint/2010/main" val="4023740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22462B6-5C9A-4645-AE0B-25D1EDA60A4D}" type="datetimeFigureOut">
              <a:rPr lang="it-IT" smtClean="0"/>
              <a:t>22/09/2021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056B25A-F670-4BB2-9C9C-F94519F00E36}" type="slidenum">
              <a:rPr lang="it-IT" smtClean="0"/>
              <a:t>‹N›</a:t>
            </a:fld>
            <a:endParaRPr lang="it-IT"/>
          </a:p>
        </p:txBody>
      </p:sp>
    </p:spTree>
    <p:extLst>
      <p:ext uri="{BB962C8B-B14F-4D97-AF65-F5344CB8AC3E}">
        <p14:creationId xmlns:p14="http://schemas.microsoft.com/office/powerpoint/2010/main" val="1764608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722462B6-5C9A-4645-AE0B-25D1EDA60A4D}" type="datetimeFigureOut">
              <a:rPr lang="it-IT" smtClean="0"/>
              <a:t>22/09/2021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056B25A-F670-4BB2-9C9C-F94519F00E36}" type="slidenum">
              <a:rPr lang="it-IT" smtClean="0"/>
              <a:t>‹N›</a:t>
            </a:fld>
            <a:endParaRPr lang="it-IT"/>
          </a:p>
        </p:txBody>
      </p:sp>
    </p:spTree>
    <p:extLst>
      <p:ext uri="{BB962C8B-B14F-4D97-AF65-F5344CB8AC3E}">
        <p14:creationId xmlns:p14="http://schemas.microsoft.com/office/powerpoint/2010/main" val="335209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722462B6-5C9A-4645-AE0B-25D1EDA60A4D}" type="datetimeFigureOut">
              <a:rPr lang="it-IT" smtClean="0"/>
              <a:t>22/09/2021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056B25A-F670-4BB2-9C9C-F94519F00E36}" type="slidenum">
              <a:rPr lang="it-IT" smtClean="0"/>
              <a:t>‹N›</a:t>
            </a:fld>
            <a:endParaRPr lang="it-IT"/>
          </a:p>
        </p:txBody>
      </p:sp>
    </p:spTree>
    <p:extLst>
      <p:ext uri="{BB962C8B-B14F-4D97-AF65-F5344CB8AC3E}">
        <p14:creationId xmlns:p14="http://schemas.microsoft.com/office/powerpoint/2010/main" val="1502220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722462B6-5C9A-4645-AE0B-25D1EDA60A4D}" type="datetimeFigureOut">
              <a:rPr lang="it-IT" smtClean="0"/>
              <a:t>22/09/2021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056B25A-F670-4BB2-9C9C-F94519F00E36}" type="slidenum">
              <a:rPr lang="it-IT" smtClean="0"/>
              <a:t>‹N›</a:t>
            </a:fld>
            <a:endParaRPr lang="it-IT"/>
          </a:p>
        </p:txBody>
      </p:sp>
    </p:spTree>
    <p:extLst>
      <p:ext uri="{BB962C8B-B14F-4D97-AF65-F5344CB8AC3E}">
        <p14:creationId xmlns:p14="http://schemas.microsoft.com/office/powerpoint/2010/main" val="3793683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722462B6-5C9A-4645-AE0B-25D1EDA60A4D}" type="datetimeFigureOut">
              <a:rPr lang="it-IT" smtClean="0"/>
              <a:t>22/09/2021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056B25A-F670-4BB2-9C9C-F94519F00E36}" type="slidenum">
              <a:rPr lang="it-IT" smtClean="0"/>
              <a:t>‹N›</a:t>
            </a:fld>
            <a:endParaRPr lang="it-IT"/>
          </a:p>
        </p:txBody>
      </p:sp>
    </p:spTree>
    <p:extLst>
      <p:ext uri="{BB962C8B-B14F-4D97-AF65-F5344CB8AC3E}">
        <p14:creationId xmlns:p14="http://schemas.microsoft.com/office/powerpoint/2010/main" val="2559781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22462B6-5C9A-4645-AE0B-25D1EDA60A4D}" type="datetimeFigureOut">
              <a:rPr lang="it-IT" smtClean="0"/>
              <a:t>22/09/2021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056B25A-F670-4BB2-9C9C-F94519F00E36}" type="slidenum">
              <a:rPr lang="it-IT" smtClean="0"/>
              <a:t>‹N›</a:t>
            </a:fld>
            <a:endParaRPr lang="it-IT"/>
          </a:p>
        </p:txBody>
      </p:sp>
    </p:spTree>
    <p:extLst>
      <p:ext uri="{BB962C8B-B14F-4D97-AF65-F5344CB8AC3E}">
        <p14:creationId xmlns:p14="http://schemas.microsoft.com/office/powerpoint/2010/main" val="1812051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722462B6-5C9A-4645-AE0B-25D1EDA60A4D}" type="datetimeFigureOut">
              <a:rPr lang="it-IT" smtClean="0"/>
              <a:t>22/09/2021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056B25A-F670-4BB2-9C9C-F94519F00E36}" type="slidenum">
              <a:rPr lang="it-IT" smtClean="0"/>
              <a:t>‹N›</a:t>
            </a:fld>
            <a:endParaRPr lang="it-IT"/>
          </a:p>
        </p:txBody>
      </p:sp>
    </p:spTree>
    <p:extLst>
      <p:ext uri="{BB962C8B-B14F-4D97-AF65-F5344CB8AC3E}">
        <p14:creationId xmlns:p14="http://schemas.microsoft.com/office/powerpoint/2010/main" val="2558453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722462B6-5C9A-4645-AE0B-25D1EDA60A4D}" type="datetimeFigureOut">
              <a:rPr lang="it-IT" smtClean="0"/>
              <a:t>22/09/2021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056B25A-F670-4BB2-9C9C-F94519F00E36}" type="slidenum">
              <a:rPr lang="it-IT" smtClean="0"/>
              <a:t>‹N›</a:t>
            </a:fld>
            <a:endParaRPr lang="it-IT"/>
          </a:p>
        </p:txBody>
      </p:sp>
    </p:spTree>
    <p:extLst>
      <p:ext uri="{BB962C8B-B14F-4D97-AF65-F5344CB8AC3E}">
        <p14:creationId xmlns:p14="http://schemas.microsoft.com/office/powerpoint/2010/main" val="2141873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2462B6-5C9A-4645-AE0B-25D1EDA60A4D}" type="datetimeFigureOut">
              <a:rPr lang="it-IT" smtClean="0"/>
              <a:t>22/09/2021</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56B25A-F670-4BB2-9C9C-F94519F00E36}" type="slidenum">
              <a:rPr lang="it-IT" smtClean="0"/>
              <a:t>‹N›</a:t>
            </a:fld>
            <a:endParaRPr lang="it-IT"/>
          </a:p>
        </p:txBody>
      </p:sp>
    </p:spTree>
    <p:extLst>
      <p:ext uri="{BB962C8B-B14F-4D97-AF65-F5344CB8AC3E}">
        <p14:creationId xmlns:p14="http://schemas.microsoft.com/office/powerpoint/2010/main" val="2263262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2.wmf"/><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ideas.repec.org/e/ppr62.html" TargetMode="External"/><Relationship Id="rId5" Type="http://schemas.openxmlformats.org/officeDocument/2006/relationships/hyperlink" Target="https://www.didattica-est.unito.it/do/docenti.pl/ShowFile?_id=cpronzat;field=cv;key=voMWt2sIE3MSYhhNvp5CI;t=2077" TargetMode="External"/><Relationship Id="rId4" Type="http://schemas.openxmlformats.org/officeDocument/2006/relationships/hyperlink" Target="https://www.didattica-est.unito.it/do/docenti.pl/Show?_id=cpronzat#tab-riceviment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9"/>
            <a:ext cx="12192000" cy="6858000"/>
          </a:xfrm>
          <a:prstGeom prst="rect">
            <a:avLst/>
          </a:prstGeom>
        </p:spPr>
      </p:pic>
      <p:sp>
        <p:nvSpPr>
          <p:cNvPr id="2" name="Titolo 1"/>
          <p:cNvSpPr>
            <a:spLocks noGrp="1"/>
          </p:cNvSpPr>
          <p:nvPr>
            <p:ph type="ctrTitle"/>
          </p:nvPr>
        </p:nvSpPr>
        <p:spPr>
          <a:xfrm>
            <a:off x="2374136" y="2809300"/>
            <a:ext cx="7241754" cy="1383708"/>
          </a:xfrm>
        </p:spPr>
        <p:txBody>
          <a:bodyPr>
            <a:normAutofit fontScale="90000"/>
          </a:bodyPr>
          <a:lstStyle/>
          <a:p>
            <a:pPr algn="r"/>
            <a:r>
              <a:rPr lang="it-IT" dirty="0">
                <a:solidFill>
                  <a:srgbClr val="FF0000"/>
                </a:solidFill>
                <a:latin typeface="Constantia" panose="02030602050306030303" pitchFamily="18" charset="0"/>
              </a:rPr>
              <a:t>Popolazioni, migrazioni, sviluppo</a:t>
            </a:r>
            <a:br>
              <a:rPr lang="it-IT" dirty="0">
                <a:solidFill>
                  <a:srgbClr val="FF0000"/>
                </a:solidFill>
                <a:latin typeface="Constantia" panose="02030602050306030303" pitchFamily="18" charset="0"/>
              </a:rPr>
            </a:br>
            <a:endParaRPr lang="it-IT" sz="4800" i="1" dirty="0">
              <a:solidFill>
                <a:srgbClr val="FF0000"/>
              </a:solidFill>
              <a:latin typeface="Constantia" panose="02030602050306030303" pitchFamily="18" charset="0"/>
            </a:endParaRPr>
          </a:p>
        </p:txBody>
      </p:sp>
      <p:sp>
        <p:nvSpPr>
          <p:cNvPr id="3" name="Sottotitolo 2"/>
          <p:cNvSpPr>
            <a:spLocks noGrp="1"/>
          </p:cNvSpPr>
          <p:nvPr>
            <p:ph type="subTitle" idx="1"/>
          </p:nvPr>
        </p:nvSpPr>
        <p:spPr>
          <a:xfrm>
            <a:off x="2113403" y="3266024"/>
            <a:ext cx="9144000" cy="1655762"/>
          </a:xfrm>
        </p:spPr>
        <p:txBody>
          <a:bodyPr>
            <a:normAutofit/>
          </a:bodyPr>
          <a:lstStyle/>
          <a:p>
            <a:endParaRPr lang="it-IT" dirty="0">
              <a:latin typeface="Constantia" panose="02030602050306030303" pitchFamily="18" charset="0"/>
            </a:endParaRPr>
          </a:p>
          <a:p>
            <a:r>
              <a:rPr lang="it-IT" dirty="0">
                <a:latin typeface="Constantia" panose="02030602050306030303" pitchFamily="18" charset="0"/>
              </a:rPr>
              <a:t>Chiara Pronzato</a:t>
            </a:r>
          </a:p>
          <a:p>
            <a:r>
              <a:rPr lang="it-IT" dirty="0" err="1">
                <a:latin typeface="Constantia" panose="02030602050306030303" pitchFamily="18" charset="0"/>
              </a:rPr>
              <a:t>University</a:t>
            </a:r>
            <a:r>
              <a:rPr lang="it-IT" dirty="0">
                <a:latin typeface="Constantia" panose="02030602050306030303" pitchFamily="18" charset="0"/>
              </a:rPr>
              <a:t> of </a:t>
            </a:r>
            <a:r>
              <a:rPr lang="it-IT" dirty="0" err="1">
                <a:latin typeface="Constantia" panose="02030602050306030303" pitchFamily="18" charset="0"/>
              </a:rPr>
              <a:t>Turin</a:t>
            </a:r>
            <a:r>
              <a:rPr lang="it-IT" dirty="0">
                <a:latin typeface="Constantia" panose="02030602050306030303" pitchFamily="18" charset="0"/>
              </a:rPr>
              <a:t>, </a:t>
            </a:r>
            <a:r>
              <a:rPr lang="it-IT" dirty="0" err="1">
                <a:latin typeface="Constantia" panose="02030602050306030303" pitchFamily="18" charset="0"/>
              </a:rPr>
              <a:t>academic</a:t>
            </a:r>
            <a:r>
              <a:rPr lang="it-IT" dirty="0">
                <a:latin typeface="Constantia" panose="02030602050306030303" pitchFamily="18" charset="0"/>
              </a:rPr>
              <a:t> </a:t>
            </a:r>
            <a:r>
              <a:rPr lang="it-IT" dirty="0" err="1">
                <a:latin typeface="Constantia" panose="02030602050306030303" pitchFamily="18" charset="0"/>
              </a:rPr>
              <a:t>year</a:t>
            </a:r>
            <a:r>
              <a:rPr lang="it-IT" dirty="0">
                <a:latin typeface="Constantia" panose="02030602050306030303" pitchFamily="18" charset="0"/>
              </a:rPr>
              <a:t> 2021-22</a:t>
            </a:r>
          </a:p>
        </p:txBody>
      </p:sp>
      <p:pic>
        <p:nvPicPr>
          <p:cNvPr id="6"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72633" y="20447"/>
            <a:ext cx="2613025" cy="141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3388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magine 15"/>
          <p:cNvPicPr>
            <a:picLocks noChangeAspect="1"/>
          </p:cNvPicPr>
          <p:nvPr/>
        </p:nvPicPr>
        <p:blipFill>
          <a:blip r:embed="rId3"/>
          <a:stretch>
            <a:fillRect/>
          </a:stretch>
        </p:blipFill>
        <p:spPr>
          <a:xfrm>
            <a:off x="-2" y="518"/>
            <a:ext cx="12192002" cy="6865212"/>
          </a:xfrm>
          <a:prstGeom prst="rect">
            <a:avLst/>
          </a:prstGeom>
        </p:spPr>
      </p:pic>
      <p:sp>
        <p:nvSpPr>
          <p:cNvPr id="2" name="Titolo 1"/>
          <p:cNvSpPr>
            <a:spLocks noGrp="1"/>
          </p:cNvSpPr>
          <p:nvPr>
            <p:ph type="title"/>
          </p:nvPr>
        </p:nvSpPr>
        <p:spPr/>
        <p:txBody>
          <a:bodyPr/>
          <a:lstStyle/>
          <a:p>
            <a:r>
              <a:rPr lang="en-GB" dirty="0">
                <a:solidFill>
                  <a:srgbClr val="FF0000"/>
                </a:solidFill>
              </a:rPr>
              <a:t>What we are going to talk about</a:t>
            </a:r>
          </a:p>
        </p:txBody>
      </p:sp>
      <p:sp>
        <p:nvSpPr>
          <p:cNvPr id="11" name="CasellaDiTesto 10"/>
          <p:cNvSpPr txBox="1"/>
          <p:nvPr/>
        </p:nvSpPr>
        <p:spPr>
          <a:xfrm>
            <a:off x="6568225" y="6240463"/>
            <a:ext cx="5357612" cy="461665"/>
          </a:xfrm>
          <a:prstGeom prst="rect">
            <a:avLst/>
          </a:prstGeom>
          <a:noFill/>
        </p:spPr>
        <p:txBody>
          <a:bodyPr wrap="square" rtlCol="0">
            <a:spAutoFit/>
          </a:bodyPr>
          <a:lstStyle/>
          <a:p>
            <a:pPr algn="ctr"/>
            <a:r>
              <a:rPr lang="it-IT" sz="1200" dirty="0">
                <a:solidFill>
                  <a:schemeClr val="accent5">
                    <a:lumMod val="75000"/>
                  </a:schemeClr>
                </a:solidFill>
                <a:latin typeface="Constantia" panose="02030602050306030303" pitchFamily="18" charset="0"/>
              </a:rPr>
              <a:t>Chiara Pronzato</a:t>
            </a:r>
          </a:p>
          <a:p>
            <a:pPr algn="ctr"/>
            <a:endParaRPr lang="it-IT" sz="1200" dirty="0">
              <a:solidFill>
                <a:schemeClr val="accent5">
                  <a:lumMod val="75000"/>
                </a:schemeClr>
              </a:solidFill>
              <a:latin typeface="Constantia" panose="02030602050306030303" pitchFamily="18" charset="0"/>
            </a:endParaRPr>
          </a:p>
        </p:txBody>
      </p:sp>
      <p:sp>
        <p:nvSpPr>
          <p:cNvPr id="15" name="Segnaposto contenuto 14"/>
          <p:cNvSpPr>
            <a:spLocks noGrp="1"/>
          </p:cNvSpPr>
          <p:nvPr>
            <p:ph idx="1"/>
          </p:nvPr>
        </p:nvSpPr>
        <p:spPr>
          <a:xfrm>
            <a:off x="838200" y="1520825"/>
            <a:ext cx="10515600" cy="4351338"/>
          </a:xfrm>
        </p:spPr>
        <p:txBody>
          <a:bodyPr/>
          <a:lstStyle/>
          <a:p>
            <a:pPr>
              <a:buFont typeface="Wingdings" panose="05000000000000000000" pitchFamily="2" charset="2"/>
              <a:buChar char="ü"/>
            </a:pPr>
            <a:r>
              <a:rPr lang="en-GB" sz="2400" dirty="0"/>
              <a:t>Three parts </a:t>
            </a:r>
          </a:p>
          <a:p>
            <a:pPr>
              <a:buFont typeface="Wingdings" panose="05000000000000000000" pitchFamily="2" charset="2"/>
              <a:buChar char="ü"/>
            </a:pPr>
            <a:endParaRPr lang="en-GB" sz="1200" dirty="0"/>
          </a:p>
          <a:p>
            <a:pPr>
              <a:buFont typeface="Wingdings" panose="05000000000000000000" pitchFamily="2" charset="2"/>
              <a:buChar char="ü"/>
            </a:pPr>
            <a:r>
              <a:rPr lang="en-GB" sz="2400" dirty="0"/>
              <a:t>A historical introduction</a:t>
            </a:r>
          </a:p>
          <a:p>
            <a:pPr>
              <a:buFont typeface="Wingdings" panose="05000000000000000000" pitchFamily="2" charset="2"/>
              <a:buChar char="ü"/>
            </a:pPr>
            <a:endParaRPr lang="en-GB" sz="1200" dirty="0"/>
          </a:p>
          <a:p>
            <a:pPr>
              <a:buFont typeface="Wingdings" panose="05000000000000000000" pitchFamily="2" charset="2"/>
              <a:buChar char="ü"/>
            </a:pPr>
            <a:r>
              <a:rPr lang="en-GB" sz="2400" dirty="0"/>
              <a:t>Population structure, mortality, fertility, migrations</a:t>
            </a:r>
          </a:p>
          <a:p>
            <a:pPr lvl="1">
              <a:buFont typeface="Wingdings" panose="05000000000000000000" pitchFamily="2" charset="2"/>
              <a:buChar char="ü"/>
            </a:pPr>
            <a:r>
              <a:rPr lang="en-GB" dirty="0"/>
              <a:t>Comparisons across regions and over time</a:t>
            </a:r>
          </a:p>
          <a:p>
            <a:pPr lvl="1">
              <a:buFont typeface="Wingdings" panose="05000000000000000000" pitchFamily="2" charset="2"/>
              <a:buChar char="ü"/>
            </a:pPr>
            <a:endParaRPr lang="en-GB" sz="1200" dirty="0"/>
          </a:p>
          <a:p>
            <a:pPr>
              <a:buFont typeface="Wingdings" panose="05000000000000000000" pitchFamily="2" charset="2"/>
              <a:buChar char="ü"/>
            </a:pPr>
            <a:r>
              <a:rPr lang="en-GB" sz="2400" dirty="0"/>
              <a:t>Current topics in population and development </a:t>
            </a:r>
          </a:p>
          <a:p>
            <a:endParaRPr lang="en-GB" dirty="0"/>
          </a:p>
          <a:p>
            <a:pPr marL="457200" lvl="1" indent="0">
              <a:buNone/>
            </a:pPr>
            <a:endParaRPr lang="en-GB" dirty="0"/>
          </a:p>
          <a:p>
            <a:pPr marL="457200" lvl="1" indent="0">
              <a:buNone/>
            </a:pPr>
            <a:endParaRPr lang="en-GB" dirty="0"/>
          </a:p>
          <a:p>
            <a:endParaRPr lang="it-IT" dirty="0"/>
          </a:p>
        </p:txBody>
      </p:sp>
      <p:pic>
        <p:nvPicPr>
          <p:cNvPr id="6"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72633" y="20447"/>
            <a:ext cx="2613025" cy="141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5719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magine 15"/>
          <p:cNvPicPr>
            <a:picLocks noChangeAspect="1"/>
          </p:cNvPicPr>
          <p:nvPr/>
        </p:nvPicPr>
        <p:blipFill>
          <a:blip r:embed="rId3"/>
          <a:stretch>
            <a:fillRect/>
          </a:stretch>
        </p:blipFill>
        <p:spPr>
          <a:xfrm>
            <a:off x="-2" y="518"/>
            <a:ext cx="12192002" cy="6865212"/>
          </a:xfrm>
          <a:prstGeom prst="rect">
            <a:avLst/>
          </a:prstGeom>
        </p:spPr>
      </p:pic>
      <p:sp>
        <p:nvSpPr>
          <p:cNvPr id="2" name="Titolo 1"/>
          <p:cNvSpPr>
            <a:spLocks noGrp="1"/>
          </p:cNvSpPr>
          <p:nvPr>
            <p:ph type="title"/>
          </p:nvPr>
        </p:nvSpPr>
        <p:spPr/>
        <p:txBody>
          <a:bodyPr/>
          <a:lstStyle/>
          <a:p>
            <a:r>
              <a:rPr lang="en-GB" dirty="0">
                <a:solidFill>
                  <a:srgbClr val="FF0000"/>
                </a:solidFill>
              </a:rPr>
              <a:t>Syllabus</a:t>
            </a:r>
          </a:p>
        </p:txBody>
      </p:sp>
      <p:sp>
        <p:nvSpPr>
          <p:cNvPr id="11" name="CasellaDiTesto 10"/>
          <p:cNvSpPr txBox="1"/>
          <p:nvPr/>
        </p:nvSpPr>
        <p:spPr>
          <a:xfrm>
            <a:off x="6568225" y="6240463"/>
            <a:ext cx="5357612" cy="461665"/>
          </a:xfrm>
          <a:prstGeom prst="rect">
            <a:avLst/>
          </a:prstGeom>
          <a:noFill/>
        </p:spPr>
        <p:txBody>
          <a:bodyPr wrap="square" rtlCol="0">
            <a:spAutoFit/>
          </a:bodyPr>
          <a:lstStyle/>
          <a:p>
            <a:pPr algn="ctr"/>
            <a:r>
              <a:rPr lang="it-IT" sz="1200" dirty="0">
                <a:solidFill>
                  <a:schemeClr val="accent5">
                    <a:lumMod val="75000"/>
                  </a:schemeClr>
                </a:solidFill>
                <a:latin typeface="Constantia" panose="02030602050306030303" pitchFamily="18" charset="0"/>
              </a:rPr>
              <a:t>Chiara Pronzato</a:t>
            </a:r>
          </a:p>
          <a:p>
            <a:pPr algn="ctr"/>
            <a:endParaRPr lang="it-IT" sz="1200" dirty="0">
              <a:solidFill>
                <a:schemeClr val="accent5">
                  <a:lumMod val="75000"/>
                </a:schemeClr>
              </a:solidFill>
              <a:latin typeface="Constantia" panose="02030602050306030303" pitchFamily="18" charset="0"/>
            </a:endParaRPr>
          </a:p>
        </p:txBody>
      </p:sp>
      <p:sp>
        <p:nvSpPr>
          <p:cNvPr id="15" name="Segnaposto contenuto 14"/>
          <p:cNvSpPr>
            <a:spLocks noGrp="1"/>
          </p:cNvSpPr>
          <p:nvPr>
            <p:ph idx="1"/>
          </p:nvPr>
        </p:nvSpPr>
        <p:spPr>
          <a:xfrm>
            <a:off x="838200" y="1520825"/>
            <a:ext cx="10515600" cy="4351338"/>
          </a:xfrm>
        </p:spPr>
        <p:txBody>
          <a:bodyPr>
            <a:normAutofit fontScale="92500" lnSpcReduction="10000"/>
          </a:bodyPr>
          <a:lstStyle/>
          <a:p>
            <a:pPr marL="0" indent="0">
              <a:buNone/>
            </a:pPr>
            <a:r>
              <a:rPr lang="en-US" dirty="0"/>
              <a:t>The program will cover the following topics</a:t>
            </a:r>
          </a:p>
          <a:p>
            <a:pPr marL="514350" indent="-514350">
              <a:buAutoNum type="arabicParenR"/>
            </a:pPr>
            <a:r>
              <a:rPr lang="en-US" dirty="0"/>
              <a:t>Introduction</a:t>
            </a:r>
          </a:p>
          <a:p>
            <a:pPr marL="0" indent="0">
              <a:buNone/>
            </a:pPr>
            <a:r>
              <a:rPr lang="en-US" dirty="0"/>
              <a:t>2) Word demographic patterns  </a:t>
            </a:r>
          </a:p>
          <a:p>
            <a:pPr marL="0" indent="0">
              <a:buNone/>
            </a:pPr>
            <a:r>
              <a:rPr lang="en-US" dirty="0"/>
              <a:t>3) Mortality patterns, mortality differentials, mortality decline, and mortality issues in in more/less developed regions</a:t>
            </a:r>
          </a:p>
          <a:p>
            <a:pPr marL="0" indent="0">
              <a:buNone/>
            </a:pPr>
            <a:r>
              <a:rPr lang="en-US" dirty="0"/>
              <a:t>4) Fertility patterns, and fertility decline in more/less developed regions</a:t>
            </a:r>
          </a:p>
          <a:p>
            <a:pPr marL="0" indent="0">
              <a:buNone/>
            </a:pPr>
            <a:r>
              <a:rPr lang="en-US" dirty="0"/>
              <a:t>5) Age and sex structure and population projections</a:t>
            </a:r>
          </a:p>
          <a:p>
            <a:pPr marL="0" indent="0">
              <a:buNone/>
            </a:pPr>
            <a:r>
              <a:rPr lang="en-US" dirty="0"/>
              <a:t>6) Migration and urbanization</a:t>
            </a:r>
          </a:p>
          <a:p>
            <a:pPr marL="0" indent="0">
              <a:buNone/>
            </a:pPr>
            <a:r>
              <a:rPr lang="en-US" dirty="0"/>
              <a:t>7) Use of demographic tools (life tables, fertility and reproduction rates, age-structure indexes, projections)</a:t>
            </a:r>
          </a:p>
          <a:p>
            <a:endParaRPr lang="en-GB" dirty="0"/>
          </a:p>
          <a:p>
            <a:pPr marL="457200" lvl="1" indent="0">
              <a:buNone/>
            </a:pPr>
            <a:endParaRPr lang="en-GB" dirty="0"/>
          </a:p>
          <a:p>
            <a:pPr marL="457200" lvl="1" indent="0">
              <a:buNone/>
            </a:pPr>
            <a:endParaRPr lang="en-GB" dirty="0"/>
          </a:p>
          <a:p>
            <a:endParaRPr lang="it-IT" dirty="0"/>
          </a:p>
        </p:txBody>
      </p:sp>
      <p:pic>
        <p:nvPicPr>
          <p:cNvPr id="6"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72633" y="20447"/>
            <a:ext cx="2613025" cy="141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7839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magine 15"/>
          <p:cNvPicPr>
            <a:picLocks noChangeAspect="1"/>
          </p:cNvPicPr>
          <p:nvPr/>
        </p:nvPicPr>
        <p:blipFill>
          <a:blip r:embed="rId3"/>
          <a:stretch>
            <a:fillRect/>
          </a:stretch>
        </p:blipFill>
        <p:spPr>
          <a:xfrm>
            <a:off x="-2" y="518"/>
            <a:ext cx="12192002" cy="6865212"/>
          </a:xfrm>
          <a:prstGeom prst="rect">
            <a:avLst/>
          </a:prstGeom>
        </p:spPr>
      </p:pic>
      <p:sp>
        <p:nvSpPr>
          <p:cNvPr id="2" name="Titolo 1"/>
          <p:cNvSpPr>
            <a:spLocks noGrp="1"/>
          </p:cNvSpPr>
          <p:nvPr>
            <p:ph type="title"/>
          </p:nvPr>
        </p:nvSpPr>
        <p:spPr/>
        <p:txBody>
          <a:bodyPr/>
          <a:lstStyle/>
          <a:p>
            <a:r>
              <a:rPr lang="en-GB" dirty="0">
                <a:solidFill>
                  <a:srgbClr val="FF0000"/>
                </a:solidFill>
              </a:rPr>
              <a:t>Syllabus (cont.)</a:t>
            </a:r>
          </a:p>
        </p:txBody>
      </p:sp>
      <p:sp>
        <p:nvSpPr>
          <p:cNvPr id="11" name="CasellaDiTesto 10"/>
          <p:cNvSpPr txBox="1"/>
          <p:nvPr/>
        </p:nvSpPr>
        <p:spPr>
          <a:xfrm>
            <a:off x="6568225" y="6240463"/>
            <a:ext cx="5357612" cy="461665"/>
          </a:xfrm>
          <a:prstGeom prst="rect">
            <a:avLst/>
          </a:prstGeom>
          <a:noFill/>
        </p:spPr>
        <p:txBody>
          <a:bodyPr wrap="square" rtlCol="0">
            <a:spAutoFit/>
          </a:bodyPr>
          <a:lstStyle/>
          <a:p>
            <a:pPr algn="ctr"/>
            <a:r>
              <a:rPr lang="it-IT" sz="1200" dirty="0">
                <a:solidFill>
                  <a:schemeClr val="accent5">
                    <a:lumMod val="75000"/>
                  </a:schemeClr>
                </a:solidFill>
                <a:latin typeface="Constantia" panose="02030602050306030303" pitchFamily="18" charset="0"/>
              </a:rPr>
              <a:t>Chiara Pronzato</a:t>
            </a:r>
          </a:p>
          <a:p>
            <a:pPr algn="ctr"/>
            <a:endParaRPr lang="it-IT" sz="1200" dirty="0">
              <a:solidFill>
                <a:schemeClr val="accent5">
                  <a:lumMod val="75000"/>
                </a:schemeClr>
              </a:solidFill>
              <a:latin typeface="Constantia" panose="02030602050306030303" pitchFamily="18" charset="0"/>
            </a:endParaRPr>
          </a:p>
        </p:txBody>
      </p:sp>
      <p:sp>
        <p:nvSpPr>
          <p:cNvPr id="15" name="Segnaposto contenuto 14"/>
          <p:cNvSpPr>
            <a:spLocks noGrp="1"/>
          </p:cNvSpPr>
          <p:nvPr>
            <p:ph idx="1"/>
          </p:nvPr>
        </p:nvSpPr>
        <p:spPr>
          <a:xfrm>
            <a:off x="838200" y="1520825"/>
            <a:ext cx="10515600" cy="4351338"/>
          </a:xfrm>
        </p:spPr>
        <p:txBody>
          <a:bodyPr>
            <a:normAutofit/>
          </a:bodyPr>
          <a:lstStyle/>
          <a:p>
            <a:pPr marL="0" indent="0">
              <a:buNone/>
            </a:pPr>
            <a:r>
              <a:rPr lang="en-US" dirty="0"/>
              <a:t>8) Determinants and consequences of fertility and nuptiality behaviors in high / low income regions</a:t>
            </a:r>
          </a:p>
          <a:p>
            <a:pPr marL="0" indent="0">
              <a:buNone/>
            </a:pPr>
            <a:endParaRPr lang="en-US" sz="1400" dirty="0"/>
          </a:p>
          <a:p>
            <a:pPr marL="0" indent="0">
              <a:buNone/>
            </a:pPr>
            <a:r>
              <a:rPr lang="en-US" dirty="0"/>
              <a:t>9) Determinants and consequences of health and longevity in the high-income regions of the world</a:t>
            </a:r>
          </a:p>
          <a:p>
            <a:pPr marL="0" indent="0">
              <a:buNone/>
            </a:pPr>
            <a:endParaRPr lang="en-US" sz="1300" dirty="0"/>
          </a:p>
          <a:p>
            <a:pPr marL="0" indent="0">
              <a:buNone/>
            </a:pPr>
            <a:r>
              <a:rPr lang="en-US" dirty="0"/>
              <a:t>10) Determinants and consequences of migration in high / low income regions</a:t>
            </a:r>
          </a:p>
          <a:p>
            <a:pPr marL="0" indent="0">
              <a:buNone/>
            </a:pPr>
            <a:endParaRPr lang="en-US" sz="1300" dirty="0"/>
          </a:p>
          <a:p>
            <a:pPr marL="0" indent="0">
              <a:buNone/>
            </a:pPr>
            <a:r>
              <a:rPr lang="en-US" dirty="0"/>
              <a:t>11) Students’ presentations on chosen topics </a:t>
            </a:r>
          </a:p>
          <a:p>
            <a:endParaRPr lang="en-GB" dirty="0"/>
          </a:p>
          <a:p>
            <a:pPr marL="457200" lvl="1" indent="0">
              <a:buNone/>
            </a:pPr>
            <a:endParaRPr lang="en-GB" dirty="0"/>
          </a:p>
          <a:p>
            <a:pPr marL="457200" lvl="1" indent="0">
              <a:buNone/>
            </a:pPr>
            <a:endParaRPr lang="en-GB" dirty="0"/>
          </a:p>
          <a:p>
            <a:endParaRPr lang="it-IT" dirty="0"/>
          </a:p>
        </p:txBody>
      </p:sp>
      <p:pic>
        <p:nvPicPr>
          <p:cNvPr id="6"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72633" y="20447"/>
            <a:ext cx="2613025" cy="141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77687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magine 15"/>
          <p:cNvPicPr>
            <a:picLocks noChangeAspect="1"/>
          </p:cNvPicPr>
          <p:nvPr/>
        </p:nvPicPr>
        <p:blipFill>
          <a:blip r:embed="rId3"/>
          <a:stretch>
            <a:fillRect/>
          </a:stretch>
        </p:blipFill>
        <p:spPr>
          <a:xfrm>
            <a:off x="-2" y="518"/>
            <a:ext cx="12192002" cy="6865212"/>
          </a:xfrm>
          <a:prstGeom prst="rect">
            <a:avLst/>
          </a:prstGeom>
        </p:spPr>
      </p:pic>
      <p:sp>
        <p:nvSpPr>
          <p:cNvPr id="2" name="Titolo 1"/>
          <p:cNvSpPr>
            <a:spLocks noGrp="1"/>
          </p:cNvSpPr>
          <p:nvPr>
            <p:ph type="title"/>
          </p:nvPr>
        </p:nvSpPr>
        <p:spPr/>
        <p:txBody>
          <a:bodyPr/>
          <a:lstStyle/>
          <a:p>
            <a:r>
              <a:rPr lang="en-GB" dirty="0">
                <a:solidFill>
                  <a:srgbClr val="FF0000"/>
                </a:solidFill>
              </a:rPr>
              <a:t>Material</a:t>
            </a:r>
          </a:p>
        </p:txBody>
      </p:sp>
      <p:sp>
        <p:nvSpPr>
          <p:cNvPr id="11" name="CasellaDiTesto 10"/>
          <p:cNvSpPr txBox="1"/>
          <p:nvPr/>
        </p:nvSpPr>
        <p:spPr>
          <a:xfrm>
            <a:off x="6568225" y="6240463"/>
            <a:ext cx="5357612" cy="461665"/>
          </a:xfrm>
          <a:prstGeom prst="rect">
            <a:avLst/>
          </a:prstGeom>
          <a:noFill/>
        </p:spPr>
        <p:txBody>
          <a:bodyPr wrap="square" rtlCol="0">
            <a:spAutoFit/>
          </a:bodyPr>
          <a:lstStyle/>
          <a:p>
            <a:pPr algn="ctr"/>
            <a:r>
              <a:rPr lang="it-IT" sz="1200" dirty="0">
                <a:solidFill>
                  <a:schemeClr val="accent5">
                    <a:lumMod val="75000"/>
                  </a:schemeClr>
                </a:solidFill>
                <a:latin typeface="Constantia" panose="02030602050306030303" pitchFamily="18" charset="0"/>
              </a:rPr>
              <a:t>Chiara Pronzato</a:t>
            </a:r>
          </a:p>
          <a:p>
            <a:pPr algn="ctr"/>
            <a:endParaRPr lang="it-IT" sz="1200" dirty="0">
              <a:solidFill>
                <a:schemeClr val="accent5">
                  <a:lumMod val="75000"/>
                </a:schemeClr>
              </a:solidFill>
              <a:latin typeface="Constantia" panose="02030602050306030303" pitchFamily="18" charset="0"/>
            </a:endParaRPr>
          </a:p>
        </p:txBody>
      </p:sp>
      <p:sp>
        <p:nvSpPr>
          <p:cNvPr id="15" name="Segnaposto contenuto 14"/>
          <p:cNvSpPr>
            <a:spLocks noGrp="1"/>
          </p:cNvSpPr>
          <p:nvPr>
            <p:ph idx="1"/>
          </p:nvPr>
        </p:nvSpPr>
        <p:spPr>
          <a:xfrm>
            <a:off x="838200" y="1520825"/>
            <a:ext cx="10515600" cy="4351338"/>
          </a:xfrm>
        </p:spPr>
        <p:txBody>
          <a:bodyPr>
            <a:normAutofit fontScale="25000" lnSpcReduction="20000"/>
          </a:bodyPr>
          <a:lstStyle/>
          <a:p>
            <a:r>
              <a:rPr lang="en-GB" sz="9600" dirty="0"/>
              <a:t>Material on the web</a:t>
            </a:r>
          </a:p>
          <a:p>
            <a:pPr marL="0" indent="0">
              <a:buNone/>
            </a:pPr>
            <a:endParaRPr lang="en-GB" sz="4800" dirty="0"/>
          </a:p>
          <a:p>
            <a:pPr lvl="1"/>
            <a:r>
              <a:rPr lang="en-GB" sz="9600" dirty="0"/>
              <a:t>Slide (“theory”)</a:t>
            </a:r>
          </a:p>
          <a:p>
            <a:pPr lvl="1"/>
            <a:r>
              <a:rPr lang="en-GB" sz="9600" dirty="0" err="1"/>
              <a:t>Lezioni</a:t>
            </a:r>
            <a:r>
              <a:rPr lang="en-GB" sz="9600" dirty="0"/>
              <a:t> (tables &amp; graphs)</a:t>
            </a:r>
          </a:p>
          <a:p>
            <a:pPr lvl="1"/>
            <a:r>
              <a:rPr lang="en-GB" sz="9600" dirty="0" err="1"/>
              <a:t>Articoli</a:t>
            </a:r>
            <a:r>
              <a:rPr lang="en-GB" sz="9600" dirty="0"/>
              <a:t> (papers)</a:t>
            </a:r>
          </a:p>
          <a:p>
            <a:pPr marL="457200" lvl="1" indent="0">
              <a:buNone/>
            </a:pPr>
            <a:endParaRPr lang="en-GB" dirty="0"/>
          </a:p>
          <a:p>
            <a:pPr lvl="2"/>
            <a:r>
              <a:rPr lang="en-GB" sz="9600" dirty="0"/>
              <a:t>Password: PMS</a:t>
            </a:r>
          </a:p>
          <a:p>
            <a:pPr marL="914400" lvl="2" indent="0">
              <a:buNone/>
            </a:pPr>
            <a:endParaRPr lang="en-GB" sz="4800" dirty="0"/>
          </a:p>
          <a:p>
            <a:r>
              <a:rPr lang="en-GB" sz="9600" dirty="0"/>
              <a:t>Books / articles</a:t>
            </a:r>
          </a:p>
          <a:p>
            <a:pPr marL="0" indent="0">
              <a:buNone/>
            </a:pPr>
            <a:endParaRPr lang="en-GB" sz="4800" dirty="0"/>
          </a:p>
          <a:p>
            <a:pPr lvl="1"/>
            <a:r>
              <a:rPr lang="it-IT" sz="9600" dirty="0"/>
              <a:t>MASSIMO LIVI BACCI, Storia minima della popolazione del mondo, Il Mulino, 2016</a:t>
            </a:r>
          </a:p>
          <a:p>
            <a:pPr lvl="1"/>
            <a:r>
              <a:rPr lang="it-IT" sz="9600" dirty="0"/>
              <a:t>BARBARA ANDERSON, World </a:t>
            </a:r>
            <a:r>
              <a:rPr lang="it-IT" sz="9600" dirty="0" err="1"/>
              <a:t>Population</a:t>
            </a:r>
            <a:r>
              <a:rPr lang="it-IT" sz="9600" dirty="0"/>
              <a:t> Dynamics: An </a:t>
            </a:r>
            <a:r>
              <a:rPr lang="it-IT" sz="9600" dirty="0" err="1"/>
              <a:t>Introduction</a:t>
            </a:r>
            <a:r>
              <a:rPr lang="it-IT" sz="9600" dirty="0"/>
              <a:t> to </a:t>
            </a:r>
            <a:r>
              <a:rPr lang="it-IT" sz="9600" dirty="0" err="1"/>
              <a:t>Demography</a:t>
            </a:r>
            <a:r>
              <a:rPr lang="it-IT" sz="9600" dirty="0"/>
              <a:t>, </a:t>
            </a:r>
            <a:r>
              <a:rPr lang="it-IT" sz="9600" dirty="0" err="1"/>
              <a:t>Pearson</a:t>
            </a:r>
            <a:r>
              <a:rPr lang="it-IT" sz="9600" dirty="0"/>
              <a:t>, 2014</a:t>
            </a:r>
          </a:p>
          <a:p>
            <a:pPr lvl="1"/>
            <a:r>
              <a:rPr lang="it-IT" sz="9600" dirty="0" err="1"/>
              <a:t>Articles</a:t>
            </a:r>
            <a:r>
              <a:rPr lang="it-IT" sz="9600" dirty="0"/>
              <a:t> from </a:t>
            </a:r>
            <a:r>
              <a:rPr lang="it-IT" sz="9600" dirty="0" err="1"/>
              <a:t>Demography</a:t>
            </a:r>
            <a:r>
              <a:rPr lang="it-IT" sz="9600" dirty="0"/>
              <a:t> &amp; </a:t>
            </a:r>
            <a:r>
              <a:rPr lang="it-IT" sz="9600" dirty="0" err="1"/>
              <a:t>Population</a:t>
            </a:r>
            <a:r>
              <a:rPr lang="it-IT" sz="9600" dirty="0"/>
              <a:t> and Development </a:t>
            </a:r>
            <a:r>
              <a:rPr lang="it-IT" sz="9600" dirty="0" err="1"/>
              <a:t>Review</a:t>
            </a:r>
            <a:r>
              <a:rPr lang="it-IT" sz="9600" dirty="0"/>
              <a:t> </a:t>
            </a:r>
          </a:p>
          <a:p>
            <a:pPr lvl="2"/>
            <a:endParaRPr lang="en-GB" sz="2200" dirty="0"/>
          </a:p>
          <a:p>
            <a:pPr lvl="1"/>
            <a:endParaRPr lang="en-GB" sz="2600" dirty="0"/>
          </a:p>
          <a:p>
            <a:pPr marL="457200" lvl="1" indent="0">
              <a:buNone/>
            </a:pPr>
            <a:endParaRPr lang="en-GB" dirty="0"/>
          </a:p>
          <a:p>
            <a:pPr marL="0" indent="0">
              <a:buNone/>
            </a:pPr>
            <a:r>
              <a:rPr lang="en-GB" dirty="0"/>
              <a:t> </a:t>
            </a:r>
          </a:p>
          <a:p>
            <a:pPr lvl="1"/>
            <a:endParaRPr lang="en-GB" dirty="0"/>
          </a:p>
          <a:p>
            <a:pPr marL="457200" lvl="1" indent="0">
              <a:buNone/>
            </a:pPr>
            <a:endParaRPr lang="en-GB" dirty="0"/>
          </a:p>
          <a:p>
            <a:pPr lvl="1"/>
            <a:endParaRPr lang="en-GB" dirty="0"/>
          </a:p>
          <a:p>
            <a:pPr marL="0" indent="0">
              <a:buNone/>
            </a:pPr>
            <a:endParaRPr lang="en-GB" dirty="0"/>
          </a:p>
          <a:p>
            <a:pPr marL="457200" lvl="1" indent="0">
              <a:buNone/>
            </a:pPr>
            <a:endParaRPr lang="en-GB" dirty="0"/>
          </a:p>
          <a:p>
            <a:endParaRPr lang="en-GB" dirty="0"/>
          </a:p>
          <a:p>
            <a:endParaRPr lang="it-IT" dirty="0"/>
          </a:p>
        </p:txBody>
      </p:sp>
      <p:pic>
        <p:nvPicPr>
          <p:cNvPr id="6"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72633" y="20447"/>
            <a:ext cx="2613025" cy="141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6803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magine 15"/>
          <p:cNvPicPr>
            <a:picLocks noChangeAspect="1"/>
          </p:cNvPicPr>
          <p:nvPr/>
        </p:nvPicPr>
        <p:blipFill>
          <a:blip r:embed="rId3"/>
          <a:stretch>
            <a:fillRect/>
          </a:stretch>
        </p:blipFill>
        <p:spPr>
          <a:xfrm>
            <a:off x="-2" y="518"/>
            <a:ext cx="12192002" cy="6865212"/>
          </a:xfrm>
          <a:prstGeom prst="rect">
            <a:avLst/>
          </a:prstGeom>
        </p:spPr>
      </p:pic>
      <p:sp>
        <p:nvSpPr>
          <p:cNvPr id="2" name="Titolo 1"/>
          <p:cNvSpPr>
            <a:spLocks noGrp="1"/>
          </p:cNvSpPr>
          <p:nvPr>
            <p:ph type="title"/>
          </p:nvPr>
        </p:nvSpPr>
        <p:spPr/>
        <p:txBody>
          <a:bodyPr/>
          <a:lstStyle/>
          <a:p>
            <a:r>
              <a:rPr lang="en-GB" dirty="0">
                <a:solidFill>
                  <a:srgbClr val="FF0000"/>
                </a:solidFill>
              </a:rPr>
              <a:t>Lectures </a:t>
            </a:r>
          </a:p>
        </p:txBody>
      </p:sp>
      <p:sp>
        <p:nvSpPr>
          <p:cNvPr id="11" name="CasellaDiTesto 10"/>
          <p:cNvSpPr txBox="1"/>
          <p:nvPr/>
        </p:nvSpPr>
        <p:spPr>
          <a:xfrm>
            <a:off x="6568225" y="6240463"/>
            <a:ext cx="5357612" cy="461665"/>
          </a:xfrm>
          <a:prstGeom prst="rect">
            <a:avLst/>
          </a:prstGeom>
          <a:noFill/>
        </p:spPr>
        <p:txBody>
          <a:bodyPr wrap="square" rtlCol="0">
            <a:spAutoFit/>
          </a:bodyPr>
          <a:lstStyle/>
          <a:p>
            <a:pPr algn="ctr"/>
            <a:r>
              <a:rPr lang="it-IT" sz="1200" dirty="0">
                <a:solidFill>
                  <a:schemeClr val="accent5">
                    <a:lumMod val="75000"/>
                  </a:schemeClr>
                </a:solidFill>
                <a:latin typeface="Constantia" panose="02030602050306030303" pitchFamily="18" charset="0"/>
              </a:rPr>
              <a:t>Chiara Pronzato</a:t>
            </a:r>
          </a:p>
          <a:p>
            <a:pPr algn="ctr"/>
            <a:endParaRPr lang="it-IT" sz="1200" dirty="0">
              <a:solidFill>
                <a:schemeClr val="accent5">
                  <a:lumMod val="75000"/>
                </a:schemeClr>
              </a:solidFill>
              <a:latin typeface="Constantia" panose="02030602050306030303" pitchFamily="18" charset="0"/>
            </a:endParaRPr>
          </a:p>
        </p:txBody>
      </p:sp>
      <p:sp>
        <p:nvSpPr>
          <p:cNvPr id="15" name="Segnaposto contenuto 14"/>
          <p:cNvSpPr>
            <a:spLocks noGrp="1"/>
          </p:cNvSpPr>
          <p:nvPr>
            <p:ph idx="1"/>
          </p:nvPr>
        </p:nvSpPr>
        <p:spPr>
          <a:xfrm>
            <a:off x="838200" y="1520825"/>
            <a:ext cx="10515600" cy="4351338"/>
          </a:xfrm>
        </p:spPr>
        <p:txBody>
          <a:bodyPr>
            <a:normAutofit/>
          </a:bodyPr>
          <a:lstStyle/>
          <a:p>
            <a:r>
              <a:rPr lang="en-US" dirty="0"/>
              <a:t>Thursday and Friday 9.15-11-45</a:t>
            </a:r>
          </a:p>
          <a:p>
            <a:r>
              <a:rPr lang="en-US" dirty="0"/>
              <a:t>From September 24</a:t>
            </a:r>
            <a:r>
              <a:rPr lang="en-US" baseline="30000" dirty="0"/>
              <a:t>th</a:t>
            </a:r>
            <a:r>
              <a:rPr lang="en-US" dirty="0"/>
              <a:t> (18 lectures)</a:t>
            </a:r>
          </a:p>
          <a:p>
            <a:r>
              <a:rPr lang="en-US" dirty="0"/>
              <a:t>In classroom E2</a:t>
            </a:r>
          </a:p>
          <a:p>
            <a:r>
              <a:rPr lang="it-IT" dirty="0"/>
              <a:t>https://unito.webex.com/unito/j.php?MTID=me92d839f6afe7507f7eaf87de35e41cc</a:t>
            </a:r>
            <a:endParaRPr lang="en-US" dirty="0"/>
          </a:p>
          <a:p>
            <a:endParaRPr lang="en-US" dirty="0"/>
          </a:p>
          <a:p>
            <a:pPr marL="457200" lvl="1" indent="0">
              <a:buNone/>
            </a:pPr>
            <a:endParaRPr lang="en-GB" dirty="0"/>
          </a:p>
          <a:p>
            <a:pPr lvl="1"/>
            <a:endParaRPr lang="en-GB" sz="2400" dirty="0"/>
          </a:p>
          <a:p>
            <a:pPr lvl="2"/>
            <a:endParaRPr lang="en-GB" sz="2400" dirty="0"/>
          </a:p>
          <a:p>
            <a:pPr marL="457200" lvl="1" indent="0">
              <a:buNone/>
            </a:pPr>
            <a:endParaRPr lang="en-GB" dirty="0"/>
          </a:p>
          <a:p>
            <a:pPr marL="0" indent="0">
              <a:buNone/>
            </a:pPr>
            <a:endParaRPr lang="en-GB" dirty="0"/>
          </a:p>
          <a:p>
            <a:pPr marL="457200" lvl="1" indent="0">
              <a:buNone/>
            </a:pPr>
            <a:endParaRPr lang="en-GB" dirty="0"/>
          </a:p>
          <a:p>
            <a:endParaRPr lang="en-GB" dirty="0"/>
          </a:p>
          <a:p>
            <a:endParaRPr lang="it-IT" dirty="0"/>
          </a:p>
        </p:txBody>
      </p:sp>
      <p:pic>
        <p:nvPicPr>
          <p:cNvPr id="6"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72633" y="20447"/>
            <a:ext cx="2613025" cy="141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9245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magine 15"/>
          <p:cNvPicPr>
            <a:picLocks noChangeAspect="1"/>
          </p:cNvPicPr>
          <p:nvPr/>
        </p:nvPicPr>
        <p:blipFill>
          <a:blip r:embed="rId3"/>
          <a:stretch>
            <a:fillRect/>
          </a:stretch>
        </p:blipFill>
        <p:spPr>
          <a:xfrm>
            <a:off x="-2" y="518"/>
            <a:ext cx="12192002" cy="6865212"/>
          </a:xfrm>
          <a:prstGeom prst="rect">
            <a:avLst/>
          </a:prstGeom>
        </p:spPr>
      </p:pic>
      <p:sp>
        <p:nvSpPr>
          <p:cNvPr id="2" name="Titolo 1"/>
          <p:cNvSpPr>
            <a:spLocks noGrp="1"/>
          </p:cNvSpPr>
          <p:nvPr>
            <p:ph type="title"/>
          </p:nvPr>
        </p:nvSpPr>
        <p:spPr/>
        <p:txBody>
          <a:bodyPr/>
          <a:lstStyle/>
          <a:p>
            <a:r>
              <a:rPr lang="en-GB" dirty="0">
                <a:solidFill>
                  <a:srgbClr val="FF0000"/>
                </a:solidFill>
              </a:rPr>
              <a:t>Exam </a:t>
            </a:r>
          </a:p>
        </p:txBody>
      </p:sp>
      <p:sp>
        <p:nvSpPr>
          <p:cNvPr id="11" name="CasellaDiTesto 10"/>
          <p:cNvSpPr txBox="1"/>
          <p:nvPr/>
        </p:nvSpPr>
        <p:spPr>
          <a:xfrm>
            <a:off x="6568225" y="6240463"/>
            <a:ext cx="5357612" cy="461665"/>
          </a:xfrm>
          <a:prstGeom prst="rect">
            <a:avLst/>
          </a:prstGeom>
          <a:noFill/>
        </p:spPr>
        <p:txBody>
          <a:bodyPr wrap="square" rtlCol="0">
            <a:spAutoFit/>
          </a:bodyPr>
          <a:lstStyle/>
          <a:p>
            <a:pPr algn="ctr"/>
            <a:r>
              <a:rPr lang="it-IT" sz="1200" dirty="0">
                <a:solidFill>
                  <a:schemeClr val="accent5">
                    <a:lumMod val="75000"/>
                  </a:schemeClr>
                </a:solidFill>
                <a:latin typeface="Constantia" panose="02030602050306030303" pitchFamily="18" charset="0"/>
              </a:rPr>
              <a:t>Chiara Pronzato</a:t>
            </a:r>
          </a:p>
          <a:p>
            <a:pPr algn="ctr"/>
            <a:endParaRPr lang="it-IT" sz="1200" dirty="0">
              <a:solidFill>
                <a:schemeClr val="accent5">
                  <a:lumMod val="75000"/>
                </a:schemeClr>
              </a:solidFill>
              <a:latin typeface="Constantia" panose="02030602050306030303" pitchFamily="18" charset="0"/>
            </a:endParaRPr>
          </a:p>
        </p:txBody>
      </p:sp>
      <p:sp>
        <p:nvSpPr>
          <p:cNvPr id="15" name="Segnaposto contenuto 14"/>
          <p:cNvSpPr>
            <a:spLocks noGrp="1"/>
          </p:cNvSpPr>
          <p:nvPr>
            <p:ph idx="1"/>
          </p:nvPr>
        </p:nvSpPr>
        <p:spPr>
          <a:xfrm>
            <a:off x="838200" y="1520825"/>
            <a:ext cx="10515600" cy="4351338"/>
          </a:xfrm>
        </p:spPr>
        <p:txBody>
          <a:bodyPr>
            <a:normAutofit/>
          </a:bodyPr>
          <a:lstStyle/>
          <a:p>
            <a:pPr marL="0" indent="0">
              <a:buNone/>
            </a:pPr>
            <a:r>
              <a:rPr lang="en-US" dirty="0"/>
              <a:t>The exam will include 4 questions:</a:t>
            </a:r>
          </a:p>
          <a:p>
            <a:pPr marL="514350" indent="-514350">
              <a:buAutoNum type="arabicParenR"/>
            </a:pPr>
            <a:r>
              <a:rPr lang="en-US" dirty="0"/>
              <a:t>An exercise on the calculation of life expectancy, and / or fertility and reproduction rates, and / or of population structure indexes, and / or of the expected population [topic 7 in "Program"] </a:t>
            </a:r>
          </a:p>
          <a:p>
            <a:pPr marL="514350" indent="-514350">
              <a:buAutoNum type="arabicParenR"/>
            </a:pPr>
            <a:r>
              <a:rPr lang="en-US" dirty="0"/>
              <a:t>One question on the figures and / or tables describing the demographic trends at the macro level [topics 2-6 in "Program"] </a:t>
            </a:r>
          </a:p>
          <a:p>
            <a:pPr marL="514350" indent="-514350">
              <a:buAutoNum type="arabicParenR"/>
            </a:pPr>
            <a:r>
              <a:rPr lang="en-US" dirty="0"/>
              <a:t> Two questions on the figures and / or tables of research on demographic behavior [topics 8-10 in "Program"] </a:t>
            </a:r>
          </a:p>
          <a:p>
            <a:pPr marL="457200" lvl="1" indent="0">
              <a:buNone/>
            </a:pPr>
            <a:endParaRPr lang="en-GB" dirty="0"/>
          </a:p>
          <a:p>
            <a:pPr lvl="1"/>
            <a:endParaRPr lang="en-GB" sz="2400" dirty="0"/>
          </a:p>
          <a:p>
            <a:pPr lvl="2"/>
            <a:endParaRPr lang="en-GB" sz="2400" dirty="0"/>
          </a:p>
          <a:p>
            <a:pPr marL="457200" lvl="1" indent="0">
              <a:buNone/>
            </a:pPr>
            <a:endParaRPr lang="en-GB" dirty="0"/>
          </a:p>
          <a:p>
            <a:pPr marL="0" indent="0">
              <a:buNone/>
            </a:pPr>
            <a:endParaRPr lang="en-GB" dirty="0"/>
          </a:p>
          <a:p>
            <a:pPr marL="457200" lvl="1" indent="0">
              <a:buNone/>
            </a:pPr>
            <a:endParaRPr lang="en-GB" dirty="0"/>
          </a:p>
          <a:p>
            <a:endParaRPr lang="en-GB" dirty="0"/>
          </a:p>
          <a:p>
            <a:endParaRPr lang="it-IT" dirty="0"/>
          </a:p>
        </p:txBody>
      </p:sp>
      <p:pic>
        <p:nvPicPr>
          <p:cNvPr id="6"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72633" y="20447"/>
            <a:ext cx="2613025" cy="141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2535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magine 15"/>
          <p:cNvPicPr>
            <a:picLocks noChangeAspect="1"/>
          </p:cNvPicPr>
          <p:nvPr/>
        </p:nvPicPr>
        <p:blipFill>
          <a:blip r:embed="rId3"/>
          <a:stretch>
            <a:fillRect/>
          </a:stretch>
        </p:blipFill>
        <p:spPr>
          <a:xfrm>
            <a:off x="-2" y="518"/>
            <a:ext cx="12192002" cy="6865212"/>
          </a:xfrm>
          <a:prstGeom prst="rect">
            <a:avLst/>
          </a:prstGeom>
        </p:spPr>
      </p:pic>
      <p:sp>
        <p:nvSpPr>
          <p:cNvPr id="2" name="Titolo 1"/>
          <p:cNvSpPr>
            <a:spLocks noGrp="1"/>
          </p:cNvSpPr>
          <p:nvPr>
            <p:ph type="title"/>
          </p:nvPr>
        </p:nvSpPr>
        <p:spPr/>
        <p:txBody>
          <a:bodyPr/>
          <a:lstStyle/>
          <a:p>
            <a:r>
              <a:rPr lang="en-GB" dirty="0">
                <a:solidFill>
                  <a:srgbClr val="FF0000"/>
                </a:solidFill>
              </a:rPr>
              <a:t>Exam (cont.) </a:t>
            </a:r>
          </a:p>
        </p:txBody>
      </p:sp>
      <p:sp>
        <p:nvSpPr>
          <p:cNvPr id="11" name="CasellaDiTesto 10"/>
          <p:cNvSpPr txBox="1"/>
          <p:nvPr/>
        </p:nvSpPr>
        <p:spPr>
          <a:xfrm>
            <a:off x="6568225" y="6240463"/>
            <a:ext cx="5357612" cy="461665"/>
          </a:xfrm>
          <a:prstGeom prst="rect">
            <a:avLst/>
          </a:prstGeom>
          <a:noFill/>
        </p:spPr>
        <p:txBody>
          <a:bodyPr wrap="square" rtlCol="0">
            <a:spAutoFit/>
          </a:bodyPr>
          <a:lstStyle/>
          <a:p>
            <a:pPr algn="ctr"/>
            <a:r>
              <a:rPr lang="it-IT" sz="1200" dirty="0">
                <a:solidFill>
                  <a:schemeClr val="accent5">
                    <a:lumMod val="75000"/>
                  </a:schemeClr>
                </a:solidFill>
                <a:latin typeface="Constantia" panose="02030602050306030303" pitchFamily="18" charset="0"/>
              </a:rPr>
              <a:t>Chiara Pronzato</a:t>
            </a:r>
          </a:p>
          <a:p>
            <a:pPr algn="ctr"/>
            <a:endParaRPr lang="it-IT" sz="1200" dirty="0">
              <a:solidFill>
                <a:schemeClr val="accent5">
                  <a:lumMod val="75000"/>
                </a:schemeClr>
              </a:solidFill>
              <a:latin typeface="Constantia" panose="02030602050306030303" pitchFamily="18" charset="0"/>
            </a:endParaRPr>
          </a:p>
        </p:txBody>
      </p:sp>
      <p:sp>
        <p:nvSpPr>
          <p:cNvPr id="15" name="Segnaposto contenuto 14"/>
          <p:cNvSpPr>
            <a:spLocks noGrp="1"/>
          </p:cNvSpPr>
          <p:nvPr>
            <p:ph idx="1"/>
          </p:nvPr>
        </p:nvSpPr>
        <p:spPr>
          <a:xfrm>
            <a:off x="838200" y="1520825"/>
            <a:ext cx="10515600" cy="4351338"/>
          </a:xfrm>
        </p:spPr>
        <p:txBody>
          <a:bodyPr>
            <a:normAutofit/>
          </a:bodyPr>
          <a:lstStyle/>
          <a:p>
            <a:r>
              <a:rPr lang="en-US" dirty="0"/>
              <a:t>Attending and “active” students (in the first 6-8 lectures) can skip question 2 since they will work during the lessons on these topics</a:t>
            </a:r>
          </a:p>
          <a:p>
            <a:r>
              <a:rPr lang="en-US" dirty="0"/>
              <a:t>Students who present the paper can ship either question 3 or question 4</a:t>
            </a:r>
          </a:p>
          <a:p>
            <a:r>
              <a:rPr lang="en-US" dirty="0"/>
              <a:t>Written exam (in presence), oral exam (</a:t>
            </a:r>
            <a:r>
              <a:rPr lang="en-US" dirty="0" err="1"/>
              <a:t>Webex</a:t>
            </a:r>
            <a:r>
              <a:rPr lang="en-US" dirty="0"/>
              <a:t>)</a:t>
            </a:r>
          </a:p>
          <a:p>
            <a:r>
              <a:rPr lang="en-US" dirty="0"/>
              <a:t>During the lessons, students will have the opportunity, through different stimuli, to summarize and reflect on the material presented, in order to make them active in learning and aware of the knowledge acquired</a:t>
            </a:r>
          </a:p>
          <a:p>
            <a:pPr lvl="1"/>
            <a:endParaRPr lang="en-GB" dirty="0"/>
          </a:p>
          <a:p>
            <a:pPr lvl="1"/>
            <a:endParaRPr lang="en-GB" sz="2400" dirty="0"/>
          </a:p>
          <a:p>
            <a:pPr lvl="2"/>
            <a:endParaRPr lang="en-GB" sz="2400" dirty="0"/>
          </a:p>
          <a:p>
            <a:pPr marL="457200" lvl="1" indent="0">
              <a:buNone/>
            </a:pPr>
            <a:endParaRPr lang="en-GB" dirty="0"/>
          </a:p>
          <a:p>
            <a:pPr marL="0" indent="0">
              <a:buNone/>
            </a:pPr>
            <a:endParaRPr lang="en-GB" dirty="0"/>
          </a:p>
          <a:p>
            <a:pPr marL="457200" lvl="1" indent="0">
              <a:buNone/>
            </a:pPr>
            <a:endParaRPr lang="en-GB" dirty="0"/>
          </a:p>
          <a:p>
            <a:endParaRPr lang="en-GB" dirty="0"/>
          </a:p>
          <a:p>
            <a:endParaRPr lang="it-IT" dirty="0"/>
          </a:p>
        </p:txBody>
      </p:sp>
      <p:pic>
        <p:nvPicPr>
          <p:cNvPr id="6"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72633" y="20447"/>
            <a:ext cx="2613025" cy="141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3357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magine 15"/>
          <p:cNvPicPr>
            <a:picLocks noChangeAspect="1"/>
          </p:cNvPicPr>
          <p:nvPr/>
        </p:nvPicPr>
        <p:blipFill>
          <a:blip r:embed="rId3"/>
          <a:stretch>
            <a:fillRect/>
          </a:stretch>
        </p:blipFill>
        <p:spPr>
          <a:xfrm>
            <a:off x="-2" y="518"/>
            <a:ext cx="12192002" cy="6865212"/>
          </a:xfrm>
          <a:prstGeom prst="rect">
            <a:avLst/>
          </a:prstGeom>
        </p:spPr>
      </p:pic>
      <p:sp>
        <p:nvSpPr>
          <p:cNvPr id="2" name="Titolo 1"/>
          <p:cNvSpPr>
            <a:spLocks noGrp="1"/>
          </p:cNvSpPr>
          <p:nvPr>
            <p:ph type="title"/>
          </p:nvPr>
        </p:nvSpPr>
        <p:spPr/>
        <p:txBody>
          <a:bodyPr/>
          <a:lstStyle/>
          <a:p>
            <a:r>
              <a:rPr lang="en-GB" dirty="0">
                <a:solidFill>
                  <a:srgbClr val="FF0000"/>
                </a:solidFill>
              </a:rPr>
              <a:t>Lecturer </a:t>
            </a:r>
          </a:p>
        </p:txBody>
      </p:sp>
      <p:sp>
        <p:nvSpPr>
          <p:cNvPr id="11" name="CasellaDiTesto 10"/>
          <p:cNvSpPr txBox="1"/>
          <p:nvPr/>
        </p:nvSpPr>
        <p:spPr>
          <a:xfrm>
            <a:off x="6568225" y="6240463"/>
            <a:ext cx="5357612" cy="461665"/>
          </a:xfrm>
          <a:prstGeom prst="rect">
            <a:avLst/>
          </a:prstGeom>
          <a:noFill/>
        </p:spPr>
        <p:txBody>
          <a:bodyPr wrap="square" rtlCol="0">
            <a:spAutoFit/>
          </a:bodyPr>
          <a:lstStyle/>
          <a:p>
            <a:pPr algn="ctr"/>
            <a:r>
              <a:rPr lang="it-IT" sz="1200" dirty="0">
                <a:solidFill>
                  <a:schemeClr val="accent5">
                    <a:lumMod val="75000"/>
                  </a:schemeClr>
                </a:solidFill>
                <a:latin typeface="Constantia" panose="02030602050306030303" pitchFamily="18" charset="0"/>
              </a:rPr>
              <a:t>Chiara Pronzato</a:t>
            </a:r>
          </a:p>
          <a:p>
            <a:pPr algn="ctr"/>
            <a:endParaRPr lang="it-IT" sz="1200" dirty="0">
              <a:solidFill>
                <a:schemeClr val="accent5">
                  <a:lumMod val="75000"/>
                </a:schemeClr>
              </a:solidFill>
              <a:latin typeface="Constantia" panose="02030602050306030303" pitchFamily="18" charset="0"/>
            </a:endParaRPr>
          </a:p>
        </p:txBody>
      </p:sp>
      <p:sp>
        <p:nvSpPr>
          <p:cNvPr id="15" name="Segnaposto contenuto 14"/>
          <p:cNvSpPr>
            <a:spLocks noGrp="1"/>
          </p:cNvSpPr>
          <p:nvPr>
            <p:ph idx="1"/>
          </p:nvPr>
        </p:nvSpPr>
        <p:spPr>
          <a:xfrm>
            <a:off x="838200" y="1520825"/>
            <a:ext cx="10515600" cy="4351338"/>
          </a:xfrm>
        </p:spPr>
        <p:txBody>
          <a:bodyPr>
            <a:normAutofit fontScale="92500" lnSpcReduction="20000"/>
          </a:bodyPr>
          <a:lstStyle/>
          <a:p>
            <a:r>
              <a:rPr lang="en-GB" dirty="0"/>
              <a:t>Chiara Pronzato </a:t>
            </a:r>
          </a:p>
          <a:p>
            <a:endParaRPr lang="en-GB" sz="1400" dirty="0"/>
          </a:p>
          <a:p>
            <a:pPr lvl="1"/>
            <a:r>
              <a:rPr lang="en-GB" dirty="0"/>
              <a:t>Office hours</a:t>
            </a:r>
          </a:p>
          <a:p>
            <a:pPr marL="457200" lvl="1" indent="0">
              <a:buNone/>
            </a:pPr>
            <a:r>
              <a:rPr lang="en-GB" dirty="0"/>
              <a:t>	</a:t>
            </a:r>
            <a:r>
              <a:rPr lang="en-GB" dirty="0">
                <a:hlinkClick r:id="rId4"/>
              </a:rPr>
              <a:t>https://www.didattica-est.unito.it/do/docenti.pl/Show?_id=cpronzat#tab-ricevimento</a:t>
            </a:r>
            <a:endParaRPr lang="en-GB" dirty="0"/>
          </a:p>
          <a:p>
            <a:pPr marL="457200" lvl="1" indent="0">
              <a:buNone/>
            </a:pPr>
            <a:endParaRPr lang="en-GB" dirty="0"/>
          </a:p>
          <a:p>
            <a:pPr marL="457200" lvl="1" indent="0">
              <a:buNone/>
            </a:pPr>
            <a:endParaRPr lang="en-GB" sz="1200" dirty="0"/>
          </a:p>
          <a:p>
            <a:pPr lvl="1"/>
            <a:r>
              <a:rPr lang="en-GB" dirty="0"/>
              <a:t>CV</a:t>
            </a:r>
          </a:p>
          <a:p>
            <a:pPr marL="457200" lvl="1" indent="0">
              <a:buNone/>
            </a:pPr>
            <a:r>
              <a:rPr lang="en-GB" dirty="0"/>
              <a:t>	</a:t>
            </a:r>
            <a:r>
              <a:rPr lang="en-GB" dirty="0">
                <a:hlinkClick r:id="rId5"/>
              </a:rPr>
              <a:t>https://www.didattica-est.unito.it/do/docenti.pl/ShowFile?_id=cpronzat;field=cv;key=voMWt2sIE3MSYhhNvp5CI;t=2077</a:t>
            </a:r>
            <a:endParaRPr lang="en-GB" dirty="0"/>
          </a:p>
          <a:p>
            <a:pPr marL="457200" lvl="1" indent="0">
              <a:buNone/>
            </a:pPr>
            <a:endParaRPr lang="en-GB" dirty="0"/>
          </a:p>
          <a:p>
            <a:pPr marL="457200" lvl="1" indent="0">
              <a:buNone/>
            </a:pPr>
            <a:endParaRPr lang="en-GB" sz="1200" dirty="0"/>
          </a:p>
          <a:p>
            <a:pPr lvl="1"/>
            <a:r>
              <a:rPr lang="en-GB" dirty="0"/>
              <a:t>Research papers</a:t>
            </a:r>
          </a:p>
          <a:p>
            <a:pPr marL="914400" lvl="2" indent="0">
              <a:buNone/>
            </a:pPr>
            <a:r>
              <a:rPr lang="en-GB" sz="2400" dirty="0">
                <a:hlinkClick r:id="rId6"/>
              </a:rPr>
              <a:t>https://ideas.repec.org/e/ppr62.html</a:t>
            </a:r>
            <a:r>
              <a:rPr lang="en-GB" sz="2400" dirty="0"/>
              <a:t> </a:t>
            </a:r>
          </a:p>
          <a:p>
            <a:pPr lvl="1"/>
            <a:endParaRPr lang="en-GB" dirty="0"/>
          </a:p>
          <a:p>
            <a:pPr marL="0" indent="0">
              <a:buNone/>
            </a:pPr>
            <a:endParaRPr lang="en-GB" dirty="0"/>
          </a:p>
          <a:p>
            <a:pPr marL="457200" lvl="1" indent="0">
              <a:buNone/>
            </a:pPr>
            <a:endParaRPr lang="en-GB" dirty="0"/>
          </a:p>
          <a:p>
            <a:endParaRPr lang="en-GB" dirty="0"/>
          </a:p>
          <a:p>
            <a:endParaRPr lang="it-IT" dirty="0"/>
          </a:p>
        </p:txBody>
      </p:sp>
      <p:pic>
        <p:nvPicPr>
          <p:cNvPr id="6" name="Picture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72633" y="20447"/>
            <a:ext cx="2613025" cy="141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1382578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574</Words>
  <Application>Microsoft Office PowerPoint</Application>
  <PresentationFormat>Widescreen</PresentationFormat>
  <Paragraphs>125</Paragraphs>
  <Slides>9</Slides>
  <Notes>8</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9</vt:i4>
      </vt:variant>
    </vt:vector>
  </HeadingPairs>
  <TitlesOfParts>
    <vt:vector size="15" baseType="lpstr">
      <vt:lpstr>Arial</vt:lpstr>
      <vt:lpstr>Calibri</vt:lpstr>
      <vt:lpstr>Calibri Light</vt:lpstr>
      <vt:lpstr>Constantia</vt:lpstr>
      <vt:lpstr>Wingdings</vt:lpstr>
      <vt:lpstr>Tema di Office</vt:lpstr>
      <vt:lpstr>Popolazioni, migrazioni, sviluppo </vt:lpstr>
      <vt:lpstr>What we are going to talk about</vt:lpstr>
      <vt:lpstr>Syllabus</vt:lpstr>
      <vt:lpstr>Syllabus (cont.)</vt:lpstr>
      <vt:lpstr>Material</vt:lpstr>
      <vt:lpstr>Lectures </vt:lpstr>
      <vt:lpstr>Exam </vt:lpstr>
      <vt:lpstr>Exam (cont.) </vt:lpstr>
      <vt:lpstr>Lecturer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Mario</dc:creator>
  <cp:lastModifiedBy>Administrator</cp:lastModifiedBy>
  <cp:revision>185</cp:revision>
  <dcterms:created xsi:type="dcterms:W3CDTF">2014-05-02T22:20:52Z</dcterms:created>
  <dcterms:modified xsi:type="dcterms:W3CDTF">2021-09-22T07:06:43Z</dcterms:modified>
</cp:coreProperties>
</file>